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5" r:id="rId5"/>
    <p:sldId id="277" r:id="rId6"/>
    <p:sldId id="270" r:id="rId7"/>
    <p:sldId id="300" r:id="rId8"/>
    <p:sldId id="263" r:id="rId9"/>
    <p:sldId id="298" r:id="rId10"/>
    <p:sldId id="264" r:id="rId11"/>
    <p:sldId id="261" r:id="rId12"/>
    <p:sldId id="301" r:id="rId13"/>
    <p:sldId id="303" r:id="rId14"/>
    <p:sldId id="271" r:id="rId15"/>
    <p:sldId id="280" r:id="rId16"/>
    <p:sldId id="299" r:id="rId17"/>
    <p:sldId id="297" r:id="rId18"/>
    <p:sldId id="307" r:id="rId1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28" autoAdjust="0"/>
    <p:restoredTop sz="94660"/>
  </p:normalViewPr>
  <p:slideViewPr>
    <p:cSldViewPr snapToGrid="0">
      <p:cViewPr varScale="1">
        <p:scale>
          <a:sx n="83" d="100"/>
          <a:sy n="83" d="100"/>
        </p:scale>
        <p:origin x="224" y="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26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48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352081" y="0"/>
            <a:ext cx="783991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909194" y="1054100"/>
            <a:ext cx="3238500" cy="22225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401694" y="1054100"/>
            <a:ext cx="3238500" cy="22225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09194" y="3483792"/>
            <a:ext cx="3238500" cy="22225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401694" y="3483792"/>
            <a:ext cx="3238500" cy="22225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310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1429" y="638627"/>
            <a:ext cx="3526970" cy="5573713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997599" y="638626"/>
            <a:ext cx="3526970" cy="5573713"/>
          </a:xfrm>
        </p:spPr>
        <p:txBody>
          <a:bodyPr/>
          <a:lstStyle/>
          <a:p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4238399" y="638625"/>
            <a:ext cx="3759200" cy="55737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785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657350"/>
            <a:ext cx="12192000" cy="30194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474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472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400" y="0"/>
            <a:ext cx="34671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080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671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151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362200" y="1727200"/>
            <a:ext cx="2413000" cy="23241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696200" y="1727200"/>
            <a:ext cx="2413000" cy="23241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5029200" y="1727200"/>
            <a:ext cx="2413000" cy="23241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835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90978" y="2356413"/>
            <a:ext cx="6299200" cy="34290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51308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2000" y="838200"/>
            <a:ext cx="6299200" cy="3429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616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2000" y="838200"/>
            <a:ext cx="6299200" cy="3429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Rectangle 2"/>
          <p:cNvSpPr/>
          <p:nvPr userDrawn="1"/>
        </p:nvSpPr>
        <p:spPr>
          <a:xfrm>
            <a:off x="7186410" y="838200"/>
            <a:ext cx="5005589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6736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22299" y="807352"/>
            <a:ext cx="7142843" cy="5243296"/>
          </a:xfrm>
        </p:spPr>
        <p:txBody>
          <a:bodyPr/>
          <a:lstStyle/>
          <a:p>
            <a:endParaRPr lang="id-ID"/>
          </a:p>
        </p:txBody>
      </p:sp>
      <p:sp>
        <p:nvSpPr>
          <p:cNvPr id="3" name="Rectangle 2"/>
          <p:cNvSpPr/>
          <p:nvPr userDrawn="1"/>
        </p:nvSpPr>
        <p:spPr>
          <a:xfrm>
            <a:off x="7886700" y="807352"/>
            <a:ext cx="3676650" cy="52432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132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106863" y="1059542"/>
            <a:ext cx="8085137" cy="4571774"/>
          </a:xfrm>
        </p:spPr>
        <p:txBody>
          <a:bodyPr/>
          <a:lstStyle/>
          <a:p>
            <a:endParaRPr lang="id-ID"/>
          </a:p>
        </p:txBody>
      </p:sp>
      <p:sp>
        <p:nvSpPr>
          <p:cNvPr id="3" name="Rectangle 2"/>
          <p:cNvSpPr/>
          <p:nvPr userDrawn="1"/>
        </p:nvSpPr>
        <p:spPr>
          <a:xfrm>
            <a:off x="-1" y="1059542"/>
            <a:ext cx="4106863" cy="45717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7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69416-F07D-4B93-8964-5E1BE7CBD720}" type="datetimeFigureOut">
              <a:rPr lang="id-ID" smtClean="0"/>
              <a:t>22/05/23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42B95-AC13-45AF-84DE-F7B09C6F297E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06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6" r:id="rId10"/>
    <p:sldLayoutId id="214748366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9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Relationship Id="rId5" Type="http://schemas.microsoft.com/office/2007/relationships/hdphoto" Target="../media/hdphoto1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microsoft.com/office/2007/relationships/hdphoto" Target="../media/hdphoto4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DDE42220-840A-6401-DAAC-B59E1A0209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Haettenschweiler" panose="020B070604090206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E912B2-AF27-E015-BDE1-8889E8C01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97" y="0"/>
            <a:ext cx="713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0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34925" y="1497090"/>
            <a:ext cx="42122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400" kern="100" dirty="0">
                <a:solidFill>
                  <a:schemeClr val="bg1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Fomentando el turismo y la cultura en Zacatecas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4514300"/>
            <a:ext cx="8097188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>
                <a:effectLst/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Sumérgete en la riqueza cultural de Zacatecas mientras disfrutas de festivales, actos culturales y festividades típicas. Atraemos turistas y generamos empleo e ingresos, fortaleciendo la economía local con eventos únicos y memorables.</a:t>
            </a:r>
            <a:r>
              <a:rPr lang="es-MX" sz="900" dirty="0">
                <a:effectLst/>
                <a:latin typeface="Optima" panose="02000503060000020004" pitchFamily="2" charset="0"/>
              </a:rPr>
              <a:t> </a:t>
            </a:r>
            <a:endParaRPr lang="id-ID" sz="900" dirty="0">
              <a:latin typeface="Optima" panose="0200050306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7A08F784-7F9E-DA36-7FBE-8872BC95F1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1613"/>
          <a:stretch>
            <a:fillRect/>
          </a:stretch>
        </p:blipFill>
        <p:spPr/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FDB9626-0B57-4D78-168F-3D3DB575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31" y="5711252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3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66442" y="2196695"/>
            <a:ext cx="28297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 b="0" spc="0">
                <a:solidFill>
                  <a:srgbClr val="000000"/>
                </a:solidFill>
              </a:defRPr>
            </a:pPr>
            <a:r>
              <a:rPr lang="es-MX" sz="4400" dirty="0">
                <a:solidFill>
                  <a:schemeClr val="bg1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Fiestas</a:t>
            </a:r>
          </a:p>
          <a:p>
            <a:pPr lvl="0" algn="ctr">
              <a:defRPr sz="1800" b="0" spc="0">
                <a:solidFill>
                  <a:srgbClr val="000000"/>
                </a:solidFill>
              </a:defRPr>
            </a:pPr>
            <a:r>
              <a:rPr lang="es-MX" sz="4400" dirty="0">
                <a:solidFill>
                  <a:schemeClr val="bg1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temáticas</a:t>
            </a:r>
            <a:endParaRPr lang="id-ID" sz="7200" b="1" dirty="0">
              <a:solidFill>
                <a:schemeClr val="bg1"/>
              </a:solidFill>
              <a:latin typeface="Autography" pitchFamily="2" charset="77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34482" y="4612905"/>
            <a:ext cx="7802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800" kern="100" dirty="0">
                <a:effectLst/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Descubre la Fiesta Mexicana y la Fiesta Flamenca, donde podrás sentirte como un torero por un día. Con actividades interactivas, deliciosa comida y espectáculos emocionantes, vivirás momentos inolvidables en nuestras fiestas temáticas.</a:t>
            </a:r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C27B01D3-47E2-8C36-687B-319139E963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r="8482"/>
          <a:stretch>
            <a:fillRect/>
          </a:stretch>
        </p:blipFill>
        <p:spPr/>
      </p:pic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A8E23AD6-6E86-160C-8767-826DAA6CD3D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9" r="20799"/>
          <a:stretch>
            <a:fillRect/>
          </a:stretch>
        </p:blipFill>
        <p:spPr/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3A4B0AE-FF47-6CEF-528E-B8F04BB82D4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31" y="5711252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7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917E979C-1311-0B9B-E2D8-A62BA99EC0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1" r="12271"/>
          <a:stretch>
            <a:fillRect/>
          </a:stretch>
        </p:blipFill>
        <p:spPr/>
      </p:pic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8D7DC2CE-1457-3A9A-AD26-6AAF843AE5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2" r="7462"/>
          <a:stretch>
            <a:fillRect/>
          </a:stretch>
        </p:blipFill>
        <p:spPr/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D2C7AC20-0BE6-ECEE-AF11-85F969AAA545}"/>
              </a:ext>
            </a:extLst>
          </p:cNvPr>
          <p:cNvSpPr/>
          <p:nvPr/>
        </p:nvSpPr>
        <p:spPr>
          <a:xfrm>
            <a:off x="4681121" y="779658"/>
            <a:ext cx="28297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 b="0" spc="0">
                <a:solidFill>
                  <a:srgbClr val="000000"/>
                </a:solidFill>
              </a:defRPr>
            </a:pPr>
            <a:r>
              <a:rPr lang="es-MX" sz="4400" b="1" dirty="0">
                <a:solidFill>
                  <a:schemeClr val="bg1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Fiesta</a:t>
            </a:r>
          </a:p>
          <a:p>
            <a:pPr lvl="0" algn="ctr">
              <a:defRPr sz="1800" b="0" spc="0">
                <a:solidFill>
                  <a:srgbClr val="000000"/>
                </a:solidFill>
              </a:defRPr>
            </a:pPr>
            <a:r>
              <a:rPr lang="es-MX" sz="4400" b="1" dirty="0">
                <a:solidFill>
                  <a:schemeClr val="bg1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Flamenca</a:t>
            </a:r>
            <a:endParaRPr lang="id-ID" sz="7200" b="1" dirty="0">
              <a:solidFill>
                <a:schemeClr val="bg1"/>
              </a:solidFill>
              <a:latin typeface="Autography" pitchFamily="2" charset="77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E45444E-1EA1-6C4C-6D6F-09FFAF3B3B51}"/>
              </a:ext>
            </a:extLst>
          </p:cNvPr>
          <p:cNvSpPr/>
          <p:nvPr/>
        </p:nvSpPr>
        <p:spPr>
          <a:xfrm>
            <a:off x="4418802" y="2526575"/>
            <a:ext cx="3335437" cy="3374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>
                <a:solidFill>
                  <a:schemeClr val="bg1"/>
                </a:solidFill>
                <a:latin typeface="Optima" panose="02000503060000020004" pitchFamily="2" charset="0"/>
              </a:rPr>
              <a:t>Un estallido de pasión, ritmo y color, donde la danza, la música y la gastronomía española cobran vida. Únete a nosotros para un viaje inolvidable al corazón del flamenco. ¡Vive la magia, vive la Fiesta Flamenca!</a:t>
            </a:r>
            <a:endParaRPr lang="id-ID" i="1" dirty="0">
              <a:solidFill>
                <a:schemeClr val="bg1"/>
              </a:solidFill>
              <a:latin typeface="Optima" panose="0200050306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1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D2C7AC20-0BE6-ECEE-AF11-85F969AAA545}"/>
              </a:ext>
            </a:extLst>
          </p:cNvPr>
          <p:cNvSpPr/>
          <p:nvPr/>
        </p:nvSpPr>
        <p:spPr>
          <a:xfrm>
            <a:off x="4681121" y="779658"/>
            <a:ext cx="28297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 b="0" spc="0">
                <a:solidFill>
                  <a:srgbClr val="000000"/>
                </a:solidFill>
              </a:defRPr>
            </a:pPr>
            <a:r>
              <a:rPr lang="es-MX" sz="4400" b="1" dirty="0">
                <a:solidFill>
                  <a:schemeClr val="bg1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Fiesta</a:t>
            </a:r>
          </a:p>
          <a:p>
            <a:pPr lvl="0" algn="ctr">
              <a:defRPr sz="1800" b="0" spc="0">
                <a:solidFill>
                  <a:srgbClr val="000000"/>
                </a:solidFill>
              </a:defRPr>
            </a:pPr>
            <a:r>
              <a:rPr lang="es-MX" sz="4400" b="1" dirty="0">
                <a:solidFill>
                  <a:schemeClr val="bg1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Mexicana</a:t>
            </a:r>
            <a:endParaRPr lang="id-ID" sz="7200" b="1" dirty="0">
              <a:solidFill>
                <a:schemeClr val="bg1"/>
              </a:solidFill>
              <a:latin typeface="Autography" pitchFamily="2" charset="77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E45444E-1EA1-6C4C-6D6F-09FFAF3B3B51}"/>
              </a:ext>
            </a:extLst>
          </p:cNvPr>
          <p:cNvSpPr/>
          <p:nvPr/>
        </p:nvSpPr>
        <p:spPr>
          <a:xfrm>
            <a:off x="4428281" y="2094611"/>
            <a:ext cx="3335437" cy="379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>
                <a:solidFill>
                  <a:schemeClr val="bg1"/>
                </a:solidFill>
                <a:latin typeface="Optima" panose="02000503060000020004" pitchFamily="2" charset="0"/>
              </a:rPr>
              <a:t>Embárcate en una colorida celebración llena de música, baile y sabores únicos. Experimenta la auténtica cultura mexicana, desde los mariachis hasta la charreria. ¡Prepárate para una experiencia de alegría y tradición en la Fiesta Mexicana!</a:t>
            </a:r>
            <a:endParaRPr lang="id-ID" i="1" dirty="0">
              <a:solidFill>
                <a:schemeClr val="bg1"/>
              </a:solidFill>
              <a:latin typeface="Optima" panose="0200050306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CBC9DDC7-552E-BECC-B7DC-F0235DF958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7" r="18357"/>
          <a:stretch>
            <a:fillRect/>
          </a:stretch>
        </p:blipFill>
        <p:spPr/>
      </p:pic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BACCBC9F-0FD1-123B-1B14-6FC67812B3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7" r="183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450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3BBF1C7-9AE8-3442-59BB-48C64426B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 r="1140" b="-1"/>
          <a:stretch/>
        </p:blipFill>
        <p:spPr>
          <a:xfrm>
            <a:off x="-794478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610" y="994712"/>
            <a:ext cx="4370580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s-MX" sz="4000" b="1" dirty="0"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Saborea momentos especiales en nuestra terraza-bar</a:t>
            </a:r>
            <a:endParaRPr lang="en-US" sz="8000" b="1" dirty="0">
              <a:latin typeface="Autography" pitchFamily="2" charset="77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31610" y="3093767"/>
            <a:ext cx="4370580" cy="2632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s-MX" sz="2100" kern="100" dirty="0">
                <a:effectLst/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Relájate en nuestra terraza-bar con vistas panorámicas mientras disfrutas de cócteles de bienvenida. Celebra momentos especiales con amigos y familiares en un entorno exclusivo y encantador.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Optima" panose="02000503060000020004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70E261A-6A41-C550-4C68-D8067DB596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31" y="5711252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1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238398" y="840876"/>
            <a:ext cx="37152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400" kern="100" dirty="0">
                <a:solidFill>
                  <a:schemeClr val="bg1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Celebra momentos especiales en un lugar mágico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05563" y="3580987"/>
            <a:ext cx="318087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kern="100" dirty="0">
                <a:solidFill>
                  <a:schemeClr val="bg1"/>
                </a:solidFill>
                <a:effectLst/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Desde bodas hasta fiestas privadas y despedidas de soltero, Cortijo San Sebastián es el escenario ideal para tus eventos más memorables. Con un ambiente único y servicios excepcionales, tus celebraciones serán inolvidables.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FD1AAEFD-D37A-86B7-5EC5-AA7652BD1D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r="2498"/>
          <a:stretch>
            <a:fillRect/>
          </a:stretch>
        </p:blipFill>
        <p:spPr/>
      </p:pic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52726553-7E51-DD70-AB6D-A2A3EF53B6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r="2586"/>
          <a:stretch>
            <a:fillRect/>
          </a:stretch>
        </p:blipFill>
        <p:spPr/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507FF1B-6199-2AB9-BA45-EB8CECE3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31" y="5711252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15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5C12553-152D-2133-77FF-FE4670893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r="22138" b="25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093" y="1161288"/>
            <a:ext cx="5040355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Privacidad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y </a:t>
            </a: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exclusividad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</a:t>
            </a: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en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</a:t>
            </a: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nuestra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</a:t>
            </a: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área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</a:t>
            </a: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privada</a:t>
            </a:r>
            <a:endParaRPr lang="en-US" sz="4400" b="1" dirty="0">
              <a:effectLst/>
              <a:latin typeface="Autography" pitchFamily="2" charset="77"/>
              <a:ea typeface="+mj-ea"/>
              <a:cs typeface="+mj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1093" y="2718054"/>
            <a:ext cx="4695581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effectLst/>
                <a:latin typeface="Optima" panose="02000503060000020004" pitchFamily="2" charset="0"/>
              </a:rPr>
              <a:t>Nuestro</a:t>
            </a:r>
            <a:r>
              <a:rPr lang="en-US" dirty="0">
                <a:effectLst/>
                <a:latin typeface="Optima" panose="02000503060000020004" pitchFamily="2" charset="0"/>
              </a:rPr>
              <a:t> </a:t>
            </a:r>
            <a:r>
              <a:rPr lang="en-US" dirty="0" err="1">
                <a:effectLst/>
                <a:latin typeface="Optima" panose="02000503060000020004" pitchFamily="2" charset="0"/>
              </a:rPr>
              <a:t>espacio</a:t>
            </a:r>
            <a:r>
              <a:rPr lang="en-US" dirty="0">
                <a:effectLst/>
                <a:latin typeface="Optima" panose="02000503060000020004" pitchFamily="2" charset="0"/>
              </a:rPr>
              <a:t> privado </a:t>
            </a:r>
            <a:r>
              <a:rPr lang="en-US" dirty="0" err="1">
                <a:effectLst/>
                <a:latin typeface="Optima" panose="02000503060000020004" pitchFamily="2" charset="0"/>
              </a:rPr>
              <a:t>cuenta</a:t>
            </a:r>
            <a:r>
              <a:rPr lang="en-US" dirty="0">
                <a:effectLst/>
                <a:latin typeface="Optima" panose="02000503060000020004" pitchFamily="2" charset="0"/>
              </a:rPr>
              <a:t> con </a:t>
            </a:r>
            <a:r>
              <a:rPr lang="en-US" dirty="0" err="1">
                <a:effectLst/>
                <a:latin typeface="Optima" panose="02000503060000020004" pitchFamily="2" charset="0"/>
              </a:rPr>
              <a:t>una</a:t>
            </a:r>
            <a:r>
              <a:rPr lang="en-US" dirty="0">
                <a:effectLst/>
                <a:latin typeface="Optima" panose="02000503060000020004" pitchFamily="2" charset="0"/>
              </a:rPr>
              <a:t> cabaña </a:t>
            </a:r>
            <a:r>
              <a:rPr lang="en-US" dirty="0" err="1">
                <a:effectLst/>
                <a:latin typeface="Optima" panose="02000503060000020004" pitchFamily="2" charset="0"/>
              </a:rPr>
              <a:t>equipada</a:t>
            </a:r>
            <a:r>
              <a:rPr lang="en-US" dirty="0">
                <a:effectLst/>
                <a:latin typeface="Optima" panose="02000503060000020004" pitchFamily="2" charset="0"/>
              </a:rPr>
              <a:t>, </a:t>
            </a:r>
            <a:r>
              <a:rPr lang="en-US" dirty="0" err="1">
                <a:effectLst/>
                <a:latin typeface="Optima" panose="02000503060000020004" pitchFamily="2" charset="0"/>
              </a:rPr>
              <a:t>terraza</a:t>
            </a:r>
            <a:r>
              <a:rPr lang="en-US" dirty="0">
                <a:effectLst/>
                <a:latin typeface="Optima" panose="02000503060000020004" pitchFamily="2" charset="0"/>
              </a:rPr>
              <a:t> y </a:t>
            </a:r>
            <a:r>
              <a:rPr lang="en-US" dirty="0" err="1">
                <a:effectLst/>
                <a:latin typeface="Optima" panose="02000503060000020004" pitchFamily="2" charset="0"/>
              </a:rPr>
              <a:t>jardín</a:t>
            </a:r>
            <a:r>
              <a:rPr lang="en-US" dirty="0">
                <a:effectLst/>
                <a:latin typeface="Optima" panose="02000503060000020004" pitchFamily="2" charset="0"/>
              </a:rPr>
              <a:t> para </a:t>
            </a:r>
            <a:r>
              <a:rPr lang="en-US" dirty="0" err="1">
                <a:effectLst/>
                <a:latin typeface="Optima" panose="02000503060000020004" pitchFamily="2" charset="0"/>
              </a:rPr>
              <a:t>ofrecer</a:t>
            </a:r>
            <a:r>
              <a:rPr lang="en-US" dirty="0">
                <a:effectLst/>
                <a:latin typeface="Optima" panose="02000503060000020004" pitchFamily="2" charset="0"/>
              </a:rPr>
              <a:t> un </a:t>
            </a:r>
            <a:r>
              <a:rPr lang="en-US" dirty="0" err="1">
                <a:effectLst/>
                <a:latin typeface="Optima" panose="02000503060000020004" pitchFamily="2" charset="0"/>
              </a:rPr>
              <a:t>servicio</a:t>
            </a:r>
            <a:r>
              <a:rPr lang="en-US" dirty="0">
                <a:effectLst/>
                <a:latin typeface="Optima" panose="02000503060000020004" pitchFamily="2" charset="0"/>
              </a:rPr>
              <a:t> </a:t>
            </a:r>
            <a:r>
              <a:rPr lang="en-US" dirty="0" err="1">
                <a:effectLst/>
                <a:latin typeface="Optima" panose="02000503060000020004" pitchFamily="2" charset="0"/>
              </a:rPr>
              <a:t>más</a:t>
            </a:r>
            <a:r>
              <a:rPr lang="en-US" dirty="0">
                <a:effectLst/>
                <a:latin typeface="Optima" panose="02000503060000020004" pitchFamily="2" charset="0"/>
              </a:rPr>
              <a:t> </a:t>
            </a:r>
            <a:r>
              <a:rPr lang="en-US" dirty="0" err="1">
                <a:effectLst/>
                <a:latin typeface="Optima" panose="02000503060000020004" pitchFamily="2" charset="0"/>
              </a:rPr>
              <a:t>especializado</a:t>
            </a:r>
            <a:r>
              <a:rPr lang="en-US" dirty="0">
                <a:effectLst/>
                <a:latin typeface="Optima" panose="02000503060000020004" pitchFamily="2" charset="0"/>
              </a:rPr>
              <a:t> y </a:t>
            </a:r>
            <a:r>
              <a:rPr lang="en-US" dirty="0" err="1">
                <a:effectLst/>
                <a:latin typeface="Optima" panose="02000503060000020004" pitchFamily="2" charset="0"/>
              </a:rPr>
              <a:t>personalizado</a:t>
            </a:r>
            <a:r>
              <a:rPr lang="en-US" dirty="0">
                <a:effectLst/>
                <a:latin typeface="Optima" panose="02000503060000020004" pitchFamily="2" charset="0"/>
              </a:rPr>
              <a:t>. </a:t>
            </a:r>
            <a:r>
              <a:rPr lang="en-US" dirty="0" err="1">
                <a:effectLst/>
                <a:latin typeface="Optima" panose="02000503060000020004" pitchFamily="2" charset="0"/>
              </a:rPr>
              <a:t>Experimenta</a:t>
            </a:r>
            <a:r>
              <a:rPr lang="en-US" dirty="0">
                <a:effectLst/>
                <a:latin typeface="Optima" panose="02000503060000020004" pitchFamily="2" charset="0"/>
              </a:rPr>
              <a:t> la </a:t>
            </a:r>
            <a:r>
              <a:rPr lang="en-US" dirty="0" err="1">
                <a:effectLst/>
                <a:latin typeface="Optima" panose="02000503060000020004" pitchFamily="2" charset="0"/>
              </a:rPr>
              <a:t>mejor</a:t>
            </a:r>
            <a:r>
              <a:rPr lang="en-US" dirty="0">
                <a:effectLst/>
                <a:latin typeface="Optima" panose="02000503060000020004" pitchFamily="2" charset="0"/>
              </a:rPr>
              <a:t> </a:t>
            </a:r>
            <a:r>
              <a:rPr lang="en-US" dirty="0" err="1">
                <a:effectLst/>
                <a:latin typeface="Optima" panose="02000503060000020004" pitchFamily="2" charset="0"/>
              </a:rPr>
              <a:t>atención</a:t>
            </a:r>
            <a:r>
              <a:rPr lang="en-US" dirty="0">
                <a:effectLst/>
                <a:latin typeface="Optima" panose="02000503060000020004" pitchFamily="2" charset="0"/>
              </a:rPr>
              <a:t> y </a:t>
            </a:r>
            <a:r>
              <a:rPr lang="en-US" dirty="0" err="1">
                <a:effectLst/>
                <a:latin typeface="Optima" panose="02000503060000020004" pitchFamily="2" charset="0"/>
              </a:rPr>
              <a:t>servicio</a:t>
            </a:r>
            <a:r>
              <a:rPr lang="en-US" dirty="0">
                <a:effectLst/>
                <a:latin typeface="Optima" panose="02000503060000020004" pitchFamily="2" charset="0"/>
              </a:rPr>
              <a:t> </a:t>
            </a:r>
            <a:r>
              <a:rPr lang="en-US" dirty="0" err="1">
                <a:effectLst/>
                <a:latin typeface="Optima" panose="02000503060000020004" pitchFamily="2" charset="0"/>
              </a:rPr>
              <a:t>en</a:t>
            </a:r>
            <a:r>
              <a:rPr lang="en-US" dirty="0">
                <a:effectLst/>
                <a:latin typeface="Optima" panose="02000503060000020004" pitchFamily="2" charset="0"/>
              </a:rPr>
              <a:t> un </a:t>
            </a:r>
            <a:r>
              <a:rPr lang="en-US" dirty="0" err="1">
                <a:effectLst/>
                <a:latin typeface="Optima" panose="02000503060000020004" pitchFamily="2" charset="0"/>
              </a:rPr>
              <a:t>entorno</a:t>
            </a:r>
            <a:r>
              <a:rPr lang="en-US" dirty="0">
                <a:effectLst/>
                <a:latin typeface="Optima" panose="02000503060000020004" pitchFamily="2" charset="0"/>
              </a:rPr>
              <a:t> </a:t>
            </a:r>
            <a:r>
              <a:rPr lang="en-US" dirty="0" err="1">
                <a:effectLst/>
                <a:latin typeface="Optima" panose="02000503060000020004" pitchFamily="2" charset="0"/>
              </a:rPr>
              <a:t>íntimo</a:t>
            </a:r>
            <a:r>
              <a:rPr lang="en-US" dirty="0">
                <a:effectLst/>
                <a:latin typeface="Optima" panose="02000503060000020004" pitchFamily="2" charset="0"/>
              </a:rPr>
              <a:t> y </a:t>
            </a:r>
            <a:r>
              <a:rPr lang="en-US" dirty="0" err="1">
                <a:effectLst/>
                <a:latin typeface="Optima" panose="02000503060000020004" pitchFamily="2" charset="0"/>
              </a:rPr>
              <a:t>exclusivo</a:t>
            </a:r>
            <a:r>
              <a:rPr lang="en-US" dirty="0">
                <a:effectLst/>
                <a:latin typeface="Optima" panose="02000503060000020004" pitchFamily="2" charset="0"/>
              </a:rPr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C9D0AA6-DBF1-A14F-C315-6A1F1D2D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31" y="5711252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6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5443" y="453510"/>
            <a:ext cx="106211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 b="0" spc="0">
                <a:solidFill>
                  <a:srgbClr val="000000"/>
                </a:solidFill>
              </a:defRPr>
            </a:pPr>
            <a:r>
              <a:rPr lang="es-MX" sz="4800" b="1" dirty="0"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Impulsando el progreso y los valores zacatecanos</a:t>
            </a:r>
            <a:r>
              <a:rPr lang="es-MX" sz="4800" b="1" dirty="0">
                <a:effectLst/>
                <a:latin typeface="Autography" pitchFamily="2" charset="77"/>
              </a:rPr>
              <a:t> </a:t>
            </a:r>
            <a:endParaRPr lang="id-ID" sz="4800" b="1" dirty="0">
              <a:latin typeface="Autography" pitchFamily="2" charset="77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7363" y="5049618"/>
            <a:ext cx="90372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800" kern="100" dirty="0">
                <a:effectLst/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 Cortijo San Sebastián, nos enorgullecemos de ser leales a nuestros valores y contribuir al éxito de nuestro estado. ¡Únete a nosotros y celebra tus eventos en un lugar que fortalece la identidad y el desarrollo de Zacatecas!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423FDCA8-9022-0A44-CBFB-2D6262A26F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13239"/>
          <a:stretch>
            <a:fillRect/>
          </a:stretch>
        </p:blipFill>
        <p:spPr/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EA98A27-9FF9-444D-CFB1-15506770D2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31" y="5711252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5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C8299205-D987-F49F-ABAE-816BBF130502}"/>
              </a:ext>
            </a:extLst>
          </p:cNvPr>
          <p:cNvSpPr/>
          <p:nvPr/>
        </p:nvSpPr>
        <p:spPr>
          <a:xfrm>
            <a:off x="468612" y="1308294"/>
            <a:ext cx="3431643" cy="5120552"/>
          </a:xfrm>
          <a:prstGeom prst="roundRect">
            <a:avLst>
              <a:gd name="adj" fmla="val 7449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122F525-C697-5C34-0D7C-A9472A45B37E}"/>
              </a:ext>
            </a:extLst>
          </p:cNvPr>
          <p:cNvSpPr txBox="1"/>
          <p:nvPr/>
        </p:nvSpPr>
        <p:spPr>
          <a:xfrm>
            <a:off x="786045" y="1458146"/>
            <a:ext cx="2543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dirty="0">
                <a:solidFill>
                  <a:schemeClr val="bg1">
                    <a:lumMod val="50000"/>
                  </a:schemeClr>
                </a:solidFill>
                <a:latin typeface="Autography" pitchFamily="2" charset="77"/>
                <a:cs typeface="Poppins" panose="00000500000000000000" pitchFamily="2" charset="0"/>
              </a:rPr>
              <a:t>Plata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75A230FE-1D08-DEB7-FD33-3EE3527E99A7}"/>
              </a:ext>
            </a:extLst>
          </p:cNvPr>
          <p:cNvSpPr txBox="1"/>
          <p:nvPr/>
        </p:nvSpPr>
        <p:spPr>
          <a:xfrm>
            <a:off x="686116" y="2469450"/>
            <a:ext cx="29428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s-MX" sz="1100" b="0" i="0" dirty="0">
                <a:effectLst/>
                <a:latin typeface="+mj-lt"/>
              </a:rPr>
              <a:t> Logotipo en material promocional: Inclusión del logotipo del patrocinador en banners y folletos del evento.</a:t>
            </a:r>
          </a:p>
          <a:p>
            <a:pPr algn="l">
              <a:buFont typeface="+mj-lt"/>
              <a:buAutoNum type="arabicPeriod"/>
            </a:pPr>
            <a:r>
              <a:rPr lang="es-MX" sz="1100" b="0" i="0" dirty="0">
                <a:effectLst/>
                <a:latin typeface="+mj-lt"/>
              </a:rPr>
              <a:t>Fotografías: Inclusión de 5 fotografías profesionales del stand y la interacción con los asistentes.</a:t>
            </a:r>
          </a:p>
          <a:p>
            <a:pPr algn="l">
              <a:buFont typeface="+mj-lt"/>
              <a:buAutoNum type="arabicPeriod"/>
            </a:pPr>
            <a:r>
              <a:rPr lang="es-MX" sz="1100" b="0" i="0" dirty="0">
                <a:effectLst/>
                <a:latin typeface="+mj-lt"/>
              </a:rPr>
              <a:t>Videos: Un video corto (30 segundos) del stand y las actividades realizadas.</a:t>
            </a:r>
          </a:p>
          <a:p>
            <a:pPr algn="l">
              <a:buFont typeface="+mj-lt"/>
              <a:buAutoNum type="arabicPeriod"/>
            </a:pPr>
            <a:r>
              <a:rPr lang="es-MX" sz="1100" b="0" i="0" dirty="0">
                <a:effectLst/>
                <a:latin typeface="+mj-lt"/>
              </a:rPr>
              <a:t>Redes sociales: Mención y agradecimiento en las publicaciones del evento en redes sociales.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D765ECB-5548-876D-48F3-0D5FD4E4B076}"/>
              </a:ext>
            </a:extLst>
          </p:cNvPr>
          <p:cNvSpPr txBox="1"/>
          <p:nvPr/>
        </p:nvSpPr>
        <p:spPr>
          <a:xfrm>
            <a:off x="686116" y="213089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>
                <a:cs typeface="Poppins Medium" panose="00000600000000000000" pitchFamily="2" charset="0"/>
              </a:rPr>
              <a:t>Incluye</a:t>
            </a:r>
            <a:endParaRPr lang="en-ID" sz="1600" b="1" dirty="0">
              <a:cs typeface="Poppins Medium" panose="00000600000000000000" pitchFamily="2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86BADCC3-A72C-E15D-862D-C429AAAC3F42}"/>
              </a:ext>
            </a:extLst>
          </p:cNvPr>
          <p:cNvSpPr txBox="1"/>
          <p:nvPr/>
        </p:nvSpPr>
        <p:spPr>
          <a:xfrm>
            <a:off x="3629012" y="429154"/>
            <a:ext cx="4933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400" b="1" dirty="0" err="1">
                <a:latin typeface="Autography" pitchFamily="2" charset="77"/>
                <a:cs typeface="Poppins ExtraBold" panose="00000900000000000000" pitchFamily="2" charset="0"/>
              </a:rPr>
              <a:t>Patrocinadores</a:t>
            </a:r>
            <a:endParaRPr lang="en-ID" sz="4400" b="1" dirty="0">
              <a:latin typeface="Autography" pitchFamily="2" charset="77"/>
              <a:cs typeface="Poppins ExtraBold" panose="00000900000000000000" pitchFamily="2" charset="0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C40A2748-5F33-E74A-188B-E129E0BC557D}"/>
              </a:ext>
            </a:extLst>
          </p:cNvPr>
          <p:cNvSpPr txBox="1"/>
          <p:nvPr/>
        </p:nvSpPr>
        <p:spPr>
          <a:xfrm>
            <a:off x="4824329" y="1458146"/>
            <a:ext cx="2543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dirty="0">
                <a:solidFill>
                  <a:schemeClr val="accent4"/>
                </a:solidFill>
                <a:latin typeface="Autography" pitchFamily="2" charset="77"/>
                <a:cs typeface="Poppins" panose="00000500000000000000" pitchFamily="2" charset="0"/>
              </a:rPr>
              <a:t>Oro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C84D0938-A694-5787-C785-8BE9976BEEF6}"/>
              </a:ext>
            </a:extLst>
          </p:cNvPr>
          <p:cNvSpPr txBox="1"/>
          <p:nvPr/>
        </p:nvSpPr>
        <p:spPr>
          <a:xfrm>
            <a:off x="4616970" y="2469450"/>
            <a:ext cx="296820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s-MX" sz="1100" b="0" i="0" dirty="0">
                <a:effectLst/>
                <a:latin typeface="+mj-lt"/>
              </a:rPr>
              <a:t> Uso de un espacio de 4x4 metros para colocar un stand promocional durante el evento.</a:t>
            </a:r>
          </a:p>
          <a:p>
            <a:pPr algn="l">
              <a:buFont typeface="+mj-lt"/>
              <a:buAutoNum type="arabicPeriod"/>
            </a:pPr>
            <a:r>
              <a:rPr lang="es-MX" sz="1100" b="0" i="0" dirty="0">
                <a:effectLst/>
                <a:latin typeface="+mj-lt"/>
              </a:rPr>
              <a:t>Fotografías: Inclusión de 10 fotografías profesionales del stand y la interacción con los asistentes.</a:t>
            </a:r>
          </a:p>
          <a:p>
            <a:pPr algn="l">
              <a:buFont typeface="+mj-lt"/>
              <a:buAutoNum type="arabicPeriod"/>
            </a:pPr>
            <a:r>
              <a:rPr lang="es-MX" sz="1100" b="0" i="0" dirty="0">
                <a:effectLst/>
                <a:latin typeface="+mj-lt"/>
              </a:rPr>
              <a:t>Videos: Dos videos de 1 minuto del stand y las actividades realizadas.</a:t>
            </a:r>
          </a:p>
          <a:p>
            <a:pPr algn="l">
              <a:buFont typeface="+mj-lt"/>
              <a:buAutoNum type="arabicPeriod"/>
            </a:pPr>
            <a:r>
              <a:rPr lang="es-MX" sz="1100" b="0" i="0" dirty="0">
                <a:effectLst/>
                <a:latin typeface="+mj-lt"/>
              </a:rPr>
              <a:t>Logotipo en material promocional: Inclusión del logotipo del patrocinador en banners, folletos y camisetas del evento.</a:t>
            </a:r>
          </a:p>
          <a:p>
            <a:pPr algn="l">
              <a:buFont typeface="+mj-lt"/>
              <a:buAutoNum type="arabicPeriod"/>
            </a:pPr>
            <a:r>
              <a:rPr lang="es-MX" sz="1100" b="0" i="0" dirty="0">
                <a:effectLst/>
                <a:latin typeface="+mj-lt"/>
              </a:rPr>
              <a:t>Redes sociales: Mención y agradecimiento en las publicaciones del evento en redes sociales con enlace a la página del patrocinador.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FE88DBB1-209F-E265-3AE6-D3CA33E45AA7}"/>
              </a:ext>
            </a:extLst>
          </p:cNvPr>
          <p:cNvSpPr txBox="1"/>
          <p:nvPr/>
        </p:nvSpPr>
        <p:spPr>
          <a:xfrm>
            <a:off x="4724400" y="213089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>
                <a:cs typeface="Poppins Medium" panose="00000600000000000000" pitchFamily="2" charset="0"/>
              </a:rPr>
              <a:t>Incluye</a:t>
            </a:r>
            <a:endParaRPr lang="en-ID" sz="1600" b="1" dirty="0">
              <a:cs typeface="Poppins Medium" panose="00000600000000000000" pitchFamily="2" charset="0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6ED5E26A-9DB9-1418-6F6E-69960708C726}"/>
              </a:ext>
            </a:extLst>
          </p:cNvPr>
          <p:cNvSpPr txBox="1"/>
          <p:nvPr/>
        </p:nvSpPr>
        <p:spPr>
          <a:xfrm>
            <a:off x="8735895" y="1458146"/>
            <a:ext cx="2543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dirty="0">
                <a:solidFill>
                  <a:schemeClr val="bg1">
                    <a:lumMod val="85000"/>
                  </a:schemeClr>
                </a:solidFill>
                <a:latin typeface="Autography" pitchFamily="2" charset="77"/>
                <a:cs typeface="Poppins" panose="00000500000000000000" pitchFamily="2" charset="0"/>
              </a:rPr>
              <a:t>Diamante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9797D18A-1ABF-9D35-AB67-9BDC55EC278A}"/>
              </a:ext>
            </a:extLst>
          </p:cNvPr>
          <p:cNvSpPr txBox="1"/>
          <p:nvPr/>
        </p:nvSpPr>
        <p:spPr>
          <a:xfrm>
            <a:off x="8562987" y="2469450"/>
            <a:ext cx="2942897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s-MX" sz="1050" b="0" i="0" dirty="0">
                <a:effectLst/>
                <a:latin typeface="+mj-lt"/>
              </a:rPr>
              <a:t> Uso de un espacio de 6x6 metros para colocar un stand promocional durante el evento.</a:t>
            </a:r>
          </a:p>
          <a:p>
            <a:pPr algn="l">
              <a:buFont typeface="+mj-lt"/>
              <a:buAutoNum type="arabicPeriod"/>
            </a:pPr>
            <a:r>
              <a:rPr lang="es-MX" sz="1050" b="0" i="0" dirty="0">
                <a:effectLst/>
                <a:latin typeface="+mj-lt"/>
              </a:rPr>
              <a:t>Fotografías: Inclusión de 20 fotografías profesionales del stand y la interacción con los asistentes.</a:t>
            </a:r>
          </a:p>
          <a:p>
            <a:pPr algn="l">
              <a:buFont typeface="+mj-lt"/>
              <a:buAutoNum type="arabicPeriod"/>
            </a:pPr>
            <a:r>
              <a:rPr lang="es-MX" sz="1050" b="0" i="0" dirty="0">
                <a:effectLst/>
                <a:latin typeface="+mj-lt"/>
              </a:rPr>
              <a:t>Videos: Tres videos de 1 minutos del stand y las actividades realizadas.</a:t>
            </a:r>
          </a:p>
          <a:p>
            <a:pPr algn="l">
              <a:buFont typeface="+mj-lt"/>
              <a:buAutoNum type="arabicPeriod"/>
            </a:pPr>
            <a:r>
              <a:rPr lang="es-MX" sz="1050" b="0" i="0" dirty="0">
                <a:effectLst/>
                <a:latin typeface="+mj-lt"/>
              </a:rPr>
              <a:t>Logotipo en material promocional: Inclusión del logotipo del patrocinador en banners, folletos, camisetas y pendones del evento.</a:t>
            </a:r>
          </a:p>
          <a:p>
            <a:pPr algn="l">
              <a:buFont typeface="+mj-lt"/>
              <a:buAutoNum type="arabicPeriod"/>
            </a:pPr>
            <a:r>
              <a:rPr lang="es-MX" sz="1050" b="0" i="0" dirty="0">
                <a:effectLst/>
                <a:latin typeface="+mj-lt"/>
              </a:rPr>
              <a:t>Redes sociales: Mención y agradecimiento en las publicaciones del evento en redes sociales con enlace a la página del patrocinador y publicaciones específicas promocionando al patrocinador.</a:t>
            </a:r>
          </a:p>
          <a:p>
            <a:pPr algn="l">
              <a:buFont typeface="+mj-lt"/>
              <a:buAutoNum type="arabicPeriod"/>
            </a:pPr>
            <a:r>
              <a:rPr lang="es-MX" sz="1050" b="0" i="0" dirty="0">
                <a:effectLst/>
                <a:latin typeface="+mj-lt"/>
              </a:rPr>
              <a:t>Espacio para conferencia o taller: Oportunidad para ofrecer una charla o taller relacionado con la empresa patrocinadora durante el evento.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4BE5D298-1DC2-B9B7-8469-B90008F25273}"/>
              </a:ext>
            </a:extLst>
          </p:cNvPr>
          <p:cNvSpPr txBox="1"/>
          <p:nvPr/>
        </p:nvSpPr>
        <p:spPr>
          <a:xfrm>
            <a:off x="8635966" y="213089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>
                <a:cs typeface="Poppins Medium" panose="00000600000000000000" pitchFamily="2" charset="0"/>
              </a:rPr>
              <a:t>Incluye</a:t>
            </a:r>
            <a:endParaRPr lang="en-ID" sz="1600" b="1" dirty="0">
              <a:cs typeface="Poppins Medium" panose="00000600000000000000" pitchFamily="2" charset="0"/>
            </a:endParaRP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E56C9C8A-22A6-D67A-F279-7C6D1338F3EC}"/>
              </a:ext>
            </a:extLst>
          </p:cNvPr>
          <p:cNvSpPr/>
          <p:nvPr/>
        </p:nvSpPr>
        <p:spPr>
          <a:xfrm>
            <a:off x="4380177" y="1319216"/>
            <a:ext cx="3431643" cy="5120552"/>
          </a:xfrm>
          <a:prstGeom prst="roundRect">
            <a:avLst>
              <a:gd name="adj" fmla="val 7449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3" name="Rectangle: Rounded Corners 6">
            <a:extLst>
              <a:ext uri="{FF2B5EF4-FFF2-40B4-BE49-F238E27FC236}">
                <a16:creationId xmlns:a16="http://schemas.microsoft.com/office/drawing/2014/main" id="{1856ED58-8A5B-C13F-A341-62FABAC39B84}"/>
              </a:ext>
            </a:extLst>
          </p:cNvPr>
          <p:cNvSpPr/>
          <p:nvPr/>
        </p:nvSpPr>
        <p:spPr>
          <a:xfrm>
            <a:off x="8291745" y="1308294"/>
            <a:ext cx="3431643" cy="5120552"/>
          </a:xfrm>
          <a:prstGeom prst="roundRect">
            <a:avLst>
              <a:gd name="adj" fmla="val 7449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999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5DB1476A-E3D2-0B56-C1F4-5F03AA3CD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r="14450"/>
          <a:stretch/>
        </p:blipFill>
        <p:spPr>
          <a:xfrm>
            <a:off x="3598224" y="-1499186"/>
            <a:ext cx="10983791" cy="86896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093" y="916687"/>
            <a:ext cx="4864785" cy="13693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Experimenta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lo </a:t>
            </a: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inolvidable</a:t>
            </a:r>
            <a:b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</a:b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en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</a:t>
            </a: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Cortijo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San Sebastián </a:t>
            </a:r>
            <a:endParaRPr lang="en-US" sz="4400" b="1" dirty="0">
              <a:latin typeface="Autography" pitchFamily="2" charset="77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1093" y="2718054"/>
            <a:ext cx="463562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effectLst/>
                <a:latin typeface="Optima" panose="02000503060000020004" pitchFamily="2" charset="0"/>
              </a:rPr>
              <a:t>Celebra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tus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eventos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en</a:t>
            </a:r>
            <a:r>
              <a:rPr lang="en-US" sz="2000" dirty="0">
                <a:latin typeface="Optima" panose="02000503060000020004" pitchFamily="2" charset="0"/>
              </a:rPr>
              <a:t> </a:t>
            </a:r>
            <a:r>
              <a:rPr lang="en-US" sz="2000" dirty="0">
                <a:effectLst/>
                <a:latin typeface="Optima" panose="02000503060000020004" pitchFamily="2" charset="0"/>
              </a:rPr>
              <a:t>Zacatecas con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estilo</a:t>
            </a:r>
            <a:r>
              <a:rPr lang="en-US" sz="2000" dirty="0">
                <a:effectLst/>
                <a:latin typeface="Optima" panose="02000503060000020004" pitchFamily="2" charset="0"/>
              </a:rPr>
              <a:t> y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emoción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en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Cortijo</a:t>
            </a:r>
            <a:r>
              <a:rPr lang="en-US" sz="2000" dirty="0">
                <a:effectLst/>
                <a:latin typeface="Optima" panose="02000503060000020004" pitchFamily="2" charset="0"/>
              </a:rPr>
              <a:t> San Sebastián.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Optima" panose="02000503060000020004" pitchFamily="2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  <a:latin typeface="Optima" panose="02000503060000020004" pitchFamily="2" charset="0"/>
              </a:rPr>
              <a:t>Nos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especializamos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en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crear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experiencias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únicas</a:t>
            </a:r>
            <a:r>
              <a:rPr lang="en-US" sz="2000" dirty="0">
                <a:effectLst/>
                <a:latin typeface="Optima" panose="02000503060000020004" pitchFamily="2" charset="0"/>
              </a:rPr>
              <a:t> e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inolvidables</a:t>
            </a:r>
            <a:r>
              <a:rPr lang="en-US" sz="2000" dirty="0">
                <a:effectLst/>
                <a:latin typeface="Optima" panose="02000503060000020004" pitchFamily="2" charset="0"/>
              </a:rPr>
              <a:t> para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eventos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sociales</a:t>
            </a:r>
            <a:r>
              <a:rPr lang="en-US" sz="2000" dirty="0">
                <a:effectLst/>
                <a:latin typeface="Optima" panose="02000503060000020004" pitchFamily="2" charset="0"/>
              </a:rPr>
              <a:t>,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corporativos</a:t>
            </a:r>
            <a:r>
              <a:rPr lang="en-US" sz="2000" dirty="0">
                <a:effectLst/>
                <a:latin typeface="Optima" panose="02000503060000020004" pitchFamily="2" charset="0"/>
              </a:rPr>
              <a:t> y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taurinos</a:t>
            </a:r>
            <a:r>
              <a:rPr lang="en-US" sz="2000" dirty="0">
                <a:effectLst/>
                <a:latin typeface="Optima" panose="02000503060000020004" pitchFamily="2" charset="0"/>
              </a:rPr>
              <a:t>,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diferenciándonos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por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conceptos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originales</a:t>
            </a:r>
            <a:r>
              <a:rPr lang="en-US" sz="2000" dirty="0">
                <a:effectLst/>
                <a:latin typeface="Optima" panose="02000503060000020004" pitchFamily="2" charset="0"/>
              </a:rPr>
              <a:t> y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emocionantes</a:t>
            </a:r>
            <a:r>
              <a:rPr lang="en-US" sz="2000" dirty="0">
                <a:effectLst/>
                <a:latin typeface="Optima" panose="02000503060000020004" pitchFamily="2" charset="0"/>
              </a:rPr>
              <a:t>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DD31DC1-0AF3-3B9C-8289-9100AD64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31" y="5711252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1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posición de imagen 4">
            <a:extLst>
              <a:ext uri="{FF2B5EF4-FFF2-40B4-BE49-F238E27FC236}">
                <a16:creationId xmlns:a16="http://schemas.microsoft.com/office/drawing/2014/main" id="{EAE2D174-5980-233F-D864-7683EA7F4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2690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Innovación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y </a:t>
            </a: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entretenimiento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</a:t>
            </a: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en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un </a:t>
            </a: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espacio</a:t>
            </a:r>
            <a:r>
              <a:rPr lang="en-US" sz="4400" b="1" dirty="0">
                <a:effectLst/>
                <a:latin typeface="Autography" pitchFamily="2" charset="77"/>
                <a:ea typeface="+mj-ea"/>
                <a:cs typeface="+mj-cs"/>
              </a:rPr>
              <a:t> </a:t>
            </a:r>
            <a:r>
              <a:rPr lang="en-US" sz="4400" b="1" dirty="0" err="1">
                <a:effectLst/>
                <a:latin typeface="Autography" pitchFamily="2" charset="77"/>
                <a:ea typeface="+mj-ea"/>
                <a:cs typeface="+mj-cs"/>
              </a:rPr>
              <a:t>moderno</a:t>
            </a:r>
            <a:endParaRPr lang="en-US" sz="4400" b="1" dirty="0">
              <a:latin typeface="Autography" pitchFamily="2" charset="77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31610" y="2449191"/>
            <a:ext cx="408356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  <a:latin typeface="Optima" panose="02000503060000020004" pitchFamily="2" charset="0"/>
              </a:rPr>
              <a:t>Nuestra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misión</a:t>
            </a:r>
            <a:r>
              <a:rPr lang="en-US" sz="2000" dirty="0">
                <a:effectLst/>
                <a:latin typeface="Optima" panose="02000503060000020004" pitchFamily="2" charset="0"/>
              </a:rPr>
              <a:t> es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liderar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en</a:t>
            </a:r>
            <a:r>
              <a:rPr lang="en-US" sz="2000" dirty="0">
                <a:effectLst/>
                <a:latin typeface="Optima" panose="02000503060000020004" pitchFamily="2" charset="0"/>
              </a:rPr>
              <a:t> Zacatecas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ofreciendo</a:t>
            </a:r>
            <a:r>
              <a:rPr lang="en-US" sz="2000" dirty="0">
                <a:effectLst/>
                <a:latin typeface="Optima" panose="02000503060000020004" pitchFamily="2" charset="0"/>
              </a:rPr>
              <a:t> un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espacio</a:t>
            </a:r>
            <a:r>
              <a:rPr lang="en-US" sz="2000" dirty="0">
                <a:effectLst/>
                <a:latin typeface="Optima" panose="02000503060000020004" pitchFamily="2" charset="0"/>
              </a:rPr>
              <a:t> rentable,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innovador</a:t>
            </a:r>
            <a:r>
              <a:rPr lang="en-US" sz="2000" dirty="0">
                <a:effectLst/>
                <a:latin typeface="Optima" panose="02000503060000020004" pitchFamily="2" charset="0"/>
              </a:rPr>
              <a:t> y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confortable</a:t>
            </a:r>
            <a:r>
              <a:rPr lang="en-US" sz="2000" dirty="0">
                <a:effectLst/>
                <a:latin typeface="Optima" panose="02000503060000020004" pitchFamily="2" charset="0"/>
              </a:rPr>
              <a:t>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Optima" panose="02000503060000020004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effectLst/>
                <a:latin typeface="Optima" panose="02000503060000020004" pitchFamily="2" charset="0"/>
              </a:rPr>
              <a:t>En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Cortijo</a:t>
            </a:r>
            <a:r>
              <a:rPr lang="en-US" sz="2000" dirty="0">
                <a:effectLst/>
                <a:latin typeface="Optima" panose="02000503060000020004" pitchFamily="2" charset="0"/>
              </a:rPr>
              <a:t> San Sebastián,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encontrarás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una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amplia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gama</a:t>
            </a:r>
            <a:r>
              <a:rPr lang="en-US" sz="2000" dirty="0">
                <a:effectLst/>
                <a:latin typeface="Optima" panose="02000503060000020004" pitchFamily="2" charset="0"/>
              </a:rPr>
              <a:t> de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actividades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culturales</a:t>
            </a:r>
            <a:r>
              <a:rPr lang="en-US" sz="2000" dirty="0">
                <a:effectLst/>
                <a:latin typeface="Optima" panose="02000503060000020004" pitchFamily="2" charset="0"/>
              </a:rPr>
              <a:t> y de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entretenimiento</a:t>
            </a:r>
            <a:r>
              <a:rPr lang="en-US" sz="2000" dirty="0">
                <a:effectLst/>
                <a:latin typeface="Optima" panose="02000503060000020004" pitchFamily="2" charset="0"/>
              </a:rPr>
              <a:t> para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todo</a:t>
            </a:r>
            <a:r>
              <a:rPr lang="en-US" sz="2000" dirty="0">
                <a:effectLst/>
                <a:latin typeface="Optima" panose="02000503060000020004" pitchFamily="2" charset="0"/>
              </a:rPr>
              <a:t>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tipo</a:t>
            </a:r>
            <a:r>
              <a:rPr lang="en-US" sz="2000" dirty="0">
                <a:effectLst/>
                <a:latin typeface="Optima" panose="02000503060000020004" pitchFamily="2" charset="0"/>
              </a:rPr>
              <a:t> de </a:t>
            </a:r>
            <a:r>
              <a:rPr lang="en-US" sz="2000" dirty="0" err="1">
                <a:effectLst/>
                <a:latin typeface="Optima" panose="02000503060000020004" pitchFamily="2" charset="0"/>
              </a:rPr>
              <a:t>eventos</a:t>
            </a:r>
            <a:r>
              <a:rPr lang="en-US" sz="2000" dirty="0">
                <a:effectLst/>
                <a:latin typeface="Optima" panose="02000503060000020004" pitchFamily="2" charset="0"/>
              </a:rPr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47AB599-95FD-A4BC-3A23-F12040A0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1252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74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5753" y="3777675"/>
            <a:ext cx="886842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100" b="1" kern="100" dirty="0"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Descubre la rica historia taurina de Zacatecas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164" y="4673025"/>
            <a:ext cx="94408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kern="100" dirty="0">
                <a:effectLst/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Sumérgete en el mundo de los eventos taurinos y aprende sobre la historia de la ganadería San Mateo y la fiesta brava en Zacatecas. </a:t>
            </a:r>
          </a:p>
          <a:p>
            <a:pPr algn="ctr"/>
            <a:endParaRPr lang="es-MX" sz="2000" kern="100" dirty="0">
              <a:latin typeface="Optima" panose="0200050306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sz="2000" kern="100" dirty="0">
                <a:effectLst/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Nos dedicamos a ofrecer eventos de calidad que incluyen flamenco, exposiciones de arte y mucho más.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5EBBD21-84F8-B6D2-7161-4E8E020FFB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31" y="5711252"/>
            <a:ext cx="1193669" cy="1146748"/>
          </a:xfrm>
          <a:prstGeom prst="rect">
            <a:avLst/>
          </a:prstGeom>
        </p:spPr>
      </p:pic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E5C2AFDF-826E-F786-17A4-136C89F47A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2" b="24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549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51806" y="614713"/>
            <a:ext cx="30360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sz="1800" b="0" spc="0">
                <a:solidFill>
                  <a:srgbClr val="000000"/>
                </a:solidFill>
              </a:defRPr>
            </a:pPr>
            <a:r>
              <a:rPr lang="es-MX" sz="3600" b="1" dirty="0"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Disfruta de las Experiencias Zacatecanas</a:t>
            </a:r>
            <a:endParaRPr lang="id-ID" sz="6000" b="1" dirty="0">
              <a:latin typeface="Autography" pitchFamily="2" charset="77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8868" y="2288359"/>
            <a:ext cx="3969680" cy="347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kern="100" dirty="0">
                <a:effectLst/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 Cortijo San Sebastián, te invitamos a explorar las tradiciones y sabores de Zacatecas como:</a:t>
            </a:r>
          </a:p>
          <a:p>
            <a:pPr marL="285750" indent="-28575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s-MX" dirty="0">
                <a:latin typeface="Optima" panose="02000503060000020004" pitchFamily="2" charset="0"/>
                <a:cs typeface="Arial" panose="020B0604020202020204" pitchFamily="34" charset="0"/>
              </a:rPr>
              <a:t>Festival Taurino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Optima" panose="02000503060000020004" pitchFamily="2" charset="0"/>
                <a:cs typeface="Arial" panose="020B0604020202020204" pitchFamily="34" charset="0"/>
              </a:rPr>
              <a:t>Festival de vino y maridaje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Optima" panose="02000503060000020004" pitchFamily="2" charset="0"/>
                <a:cs typeface="Arial" panose="020B0604020202020204" pitchFamily="34" charset="0"/>
              </a:rPr>
              <a:t>Exhibición y venta de Artesanías Zacatecanas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Optima" panose="02000503060000020004" pitchFamily="2" charset="0"/>
                <a:cs typeface="Arial" panose="020B0604020202020204" pitchFamily="34" charset="0"/>
              </a:rPr>
              <a:t>Eventos al aire libre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Optima" panose="02000503060000020004" pitchFamily="2" charset="0"/>
                <a:cs typeface="Arial" panose="020B0604020202020204" pitchFamily="34" charset="0"/>
              </a:rPr>
              <a:t>Música (flamenco, mariachi, etc.)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Optima" panose="02000503060000020004" pitchFamily="2" charset="0"/>
                <a:cs typeface="Arial" panose="020B0604020202020204" pitchFamily="34" charset="0"/>
              </a:rPr>
              <a:t>Festivales Gastronómicos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Optima" panose="02000503060000020004" pitchFamily="2" charset="0"/>
                <a:cs typeface="Arial" panose="020B0604020202020204" pitchFamily="34" charset="0"/>
              </a:rPr>
              <a:t>Festivales del tequila y mezcal.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Optima" panose="02000503060000020004" pitchFamily="2" charset="0"/>
                <a:cs typeface="Arial" panose="020B0604020202020204" pitchFamily="34" charset="0"/>
              </a:rPr>
              <a:t>Fuegos pirotécnicos </a:t>
            </a:r>
          </a:p>
        </p:txBody>
      </p:sp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EA0AE7B1-04DC-E522-6E7D-9B776B53A7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" b="50839"/>
          <a:stretch/>
        </p:blipFill>
        <p:spPr>
          <a:xfrm>
            <a:off x="4909194" y="1054100"/>
            <a:ext cx="3238500" cy="2222500"/>
          </a:xfr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BD96619E-3209-5B26-87D7-930D3D7C9C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" r="51633"/>
          <a:stretch/>
        </p:blipFill>
        <p:spPr>
          <a:xfrm>
            <a:off x="8401694" y="1054100"/>
            <a:ext cx="3238500" cy="2222500"/>
          </a:xfrm>
        </p:spPr>
      </p:pic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C786487C-A4D3-41BE-AE4F-2F234CBCC7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 r="1429"/>
          <a:stretch>
            <a:fillRect/>
          </a:stretch>
        </p:blipFill>
        <p:spPr/>
      </p:pic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0AEF2D0D-0A8E-789D-94AD-B84496B66E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" r="1448"/>
          <a:stretch/>
        </p:blipFill>
        <p:spPr>
          <a:xfrm>
            <a:off x="4909194" y="3483792"/>
            <a:ext cx="3238500" cy="2222500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4C7DD5-52AE-CEE8-A431-D1FEE475BAF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515" y="5803900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7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52F18322-CEEA-33B3-549A-EE46B1EDB6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892"/>
          <a:stretch>
            <a:fillRect/>
          </a:stretch>
        </p:blipFill>
        <p:spPr/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9CEAF9FE-788F-6992-7BD2-A62317513ED5}"/>
              </a:ext>
            </a:extLst>
          </p:cNvPr>
          <p:cNvSpPr/>
          <p:nvPr/>
        </p:nvSpPr>
        <p:spPr>
          <a:xfrm>
            <a:off x="8106920" y="1040116"/>
            <a:ext cx="34627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000" b="1" kern="100" dirty="0">
                <a:solidFill>
                  <a:srgbClr val="FF0000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Festival de Vino y Maridaje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977F0DF-B8CA-E1D7-9ED6-6BAB6E39F849}"/>
              </a:ext>
            </a:extLst>
          </p:cNvPr>
          <p:cNvSpPr/>
          <p:nvPr/>
        </p:nvSpPr>
        <p:spPr>
          <a:xfrm>
            <a:off x="8106920" y="2261790"/>
            <a:ext cx="3037253" cy="3009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bg1"/>
                </a:solidFill>
                <a:effectLst/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Aprende a maridar cócteles, vinos, tequilas con deliciosos platillos en nuestro Festival de Vino y Maridaje. Descubre el fascinante mundo del vino y la gastronomía a través de conferencias, degustaciones y maridajes exquisitos.</a:t>
            </a:r>
            <a:r>
              <a:rPr lang="es-MX" sz="1600" dirty="0">
                <a:solidFill>
                  <a:schemeClr val="bg1"/>
                </a:solidFill>
                <a:effectLst/>
                <a:latin typeface="Optima" panose="02000503060000020004" pitchFamily="2" charset="0"/>
              </a:rPr>
              <a:t> </a:t>
            </a:r>
            <a:endParaRPr lang="id-ID" sz="1600" i="1" dirty="0">
              <a:solidFill>
                <a:schemeClr val="bg1"/>
              </a:solidFill>
              <a:latin typeface="Optima" panose="0200050306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924C61-00F1-C0D2-6654-BA589D467A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74" y="4903900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0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9FE8E71-1349-230C-8504-E19ABD666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77" b="15586"/>
          <a:stretch/>
        </p:blipFill>
        <p:spPr>
          <a:xfrm>
            <a:off x="538549" y="807352"/>
            <a:ext cx="7142843" cy="5243296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9CEAF9FE-788F-6992-7BD2-A62317513ED5}"/>
              </a:ext>
            </a:extLst>
          </p:cNvPr>
          <p:cNvSpPr/>
          <p:nvPr/>
        </p:nvSpPr>
        <p:spPr>
          <a:xfrm>
            <a:off x="8518125" y="1034689"/>
            <a:ext cx="36738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000" b="1" kern="100" dirty="0">
                <a:solidFill>
                  <a:srgbClr val="FF0000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Festival del </a:t>
            </a:r>
            <a:r>
              <a:rPr lang="es-MX" sz="8000" b="1" kern="100" dirty="0">
                <a:solidFill>
                  <a:srgbClr val="FF0000"/>
                </a:solidFill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s-MX" sz="8000" b="1" kern="100" dirty="0">
                <a:solidFill>
                  <a:srgbClr val="FF0000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ezcal</a:t>
            </a:r>
            <a:endParaRPr lang="es-MX" sz="4000" b="1" kern="100" dirty="0">
              <a:solidFill>
                <a:srgbClr val="FF0000"/>
              </a:solidFill>
              <a:effectLst/>
              <a:latin typeface="Autograph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977F0DF-B8CA-E1D7-9ED6-6BAB6E39F849}"/>
              </a:ext>
            </a:extLst>
          </p:cNvPr>
          <p:cNvSpPr/>
          <p:nvPr/>
        </p:nvSpPr>
        <p:spPr>
          <a:xfrm>
            <a:off x="8039187" y="2750865"/>
            <a:ext cx="3335437" cy="3009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>
                <a:solidFill>
                  <a:schemeClr val="bg1"/>
                </a:solidFill>
                <a:latin typeface="Optima" panose="02000503060000020004" pitchFamily="2" charset="0"/>
              </a:rPr>
              <a:t>E</a:t>
            </a:r>
            <a:r>
              <a:rPr lang="es-MX" sz="1600" b="0" i="0" dirty="0">
                <a:solidFill>
                  <a:schemeClr val="bg1"/>
                </a:solidFill>
                <a:effectLst/>
                <a:latin typeface="Optima" panose="02000503060000020004" pitchFamily="2" charset="0"/>
              </a:rPr>
              <a:t>s una experiencia única que celebra la cultura, la historia y los sabores de México. Es un tributo a los artesanos que han mantenido viva esta tradición, y una invitación para que descubras, aprendas y te enamores de la auténtica esencia del mezcal.</a:t>
            </a:r>
            <a:endParaRPr lang="id-ID" sz="1600" i="1" dirty="0">
              <a:solidFill>
                <a:schemeClr val="bg1"/>
              </a:solidFill>
              <a:latin typeface="Optima" panose="0200050306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924C61-00F1-C0D2-6654-BA589D467A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74" y="4903900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6738" y="4433334"/>
            <a:ext cx="38849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400" b="1" kern="100" dirty="0">
                <a:solidFill>
                  <a:schemeClr val="bg1"/>
                </a:solidFill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Diversión al aire libre para toda la familia</a:t>
            </a:r>
          </a:p>
        </p:txBody>
      </p:sp>
      <p:sp>
        <p:nvSpPr>
          <p:cNvPr id="9" name="Rectangle 8"/>
          <p:cNvSpPr/>
          <p:nvPr/>
        </p:nvSpPr>
        <p:spPr>
          <a:xfrm>
            <a:off x="7197283" y="459640"/>
            <a:ext cx="46149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kern="100" dirty="0">
                <a:effectLst/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Ofrecemos eventos al aire libre para todos los gustos, desde festivales gastronómicos hasta talleres para niños. Disfruta de música en vivo, conciertos, bailes folclóricos y exhibiciones de artesanía en un entorno natural y encantador.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D547FD37-0DCD-DE73-9BE8-B782DE8C98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1" b="9061"/>
          <a:stretch>
            <a:fillRect/>
          </a:stretch>
        </p:blipFill>
        <p:spPr>
          <a:xfrm>
            <a:off x="566738" y="703263"/>
            <a:ext cx="6299200" cy="3429000"/>
          </a:xfrm>
        </p:spPr>
      </p:pic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2A4612E2-94E2-5F50-3E4B-45885928B7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3" b="9173"/>
          <a:stretch>
            <a:fillRect/>
          </a:stretch>
        </p:blipFill>
        <p:spPr>
          <a:xfrm>
            <a:off x="4835525" y="2959100"/>
            <a:ext cx="6299200" cy="3429000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8B105F-84CF-091F-BB5C-E4C3320E727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31" y="5711252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0376" y="3685342"/>
            <a:ext cx="88684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400" b="1" kern="100" dirty="0">
                <a:effectLst/>
                <a:latin typeface="Autograph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Espacios versátiles para tus eventos soñados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164" y="4673025"/>
            <a:ext cx="94408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kern="100" dirty="0">
                <a:effectLst/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Cortijo San Sebastián cuenta con salones y espacios al aire libre con diferentes capacidades para adaptarse a tus necesidades. Nuestro equipo de profesionales garantiza la exclusividad y éxito de tu evento en un lugar único en Zacatecas.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A144B4E4-8B19-AF66-7FD0-0AE98867D1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2" b="24722"/>
          <a:stretch>
            <a:fillRect/>
          </a:stretch>
        </p:blipFill>
        <p:spPr/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0CEBE52-E9E8-478B-D81A-F548A28A80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31" y="5711252"/>
            <a:ext cx="1193669" cy="11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5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800</TotalTime>
  <Words>998</Words>
  <Application>Microsoft Macintosh PowerPoint</Application>
  <PresentationFormat>Panorámica</PresentationFormat>
  <Paragraphs>71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Autography</vt:lpstr>
      <vt:lpstr>Calibri</vt:lpstr>
      <vt:lpstr>Calibri Light</vt:lpstr>
      <vt:lpstr>Haettenschweiler</vt:lpstr>
      <vt:lpstr>Optima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onetudioofficial</dc:creator>
  <cp:lastModifiedBy>Pedro Adrián Bermúdez</cp:lastModifiedBy>
  <cp:revision>83</cp:revision>
  <dcterms:created xsi:type="dcterms:W3CDTF">2017-07-21T17:41:52Z</dcterms:created>
  <dcterms:modified xsi:type="dcterms:W3CDTF">2023-05-22T15:28:29Z</dcterms:modified>
</cp:coreProperties>
</file>